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2" r:id="rId3"/>
    <p:sldId id="261" r:id="rId4"/>
    <p:sldId id="259" r:id="rId5"/>
    <p:sldId id="258" r:id="rId6"/>
    <p:sldId id="260" r:id="rId7"/>
    <p:sldId id="256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6"/>
  </p:normalViewPr>
  <p:slideViewPr>
    <p:cSldViewPr snapToGrid="0">
      <p:cViewPr varScale="1">
        <p:scale>
          <a:sx n="101" d="100"/>
          <a:sy n="101" d="100"/>
        </p:scale>
        <p:origin x="10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75746-04AC-E41D-2BB1-69BEAF2CE1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15B203-8969-2498-3BE9-0A13B5DFF7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ACD6F-61BE-0D40-F063-C82FBEB94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BDAC-2AC2-4E4F-B7CD-EADB89EE5B0B}" type="datetimeFigureOut">
              <a:rPr lang="en-US" smtClean="0"/>
              <a:t>11/1/24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2FE66-1335-CD80-7A6D-E0352691D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B60D9-704F-7DDB-D1B8-48F2C38C3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759E3-486B-D140-82A3-A5FD78226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789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297FD-E6D1-CEB5-2513-98A363635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7A2E2C-DADE-4831-9AD4-526F366666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09714-BEA9-072F-B823-77C2A9D6B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BDAC-2AC2-4E4F-B7CD-EADB89EE5B0B}" type="datetimeFigureOut">
              <a:rPr lang="en-US" smtClean="0"/>
              <a:t>11/1/24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C053B-C0A2-5164-81AD-85F0F5FBA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BE092-3686-3EB1-7CE7-33BB03B05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759E3-486B-D140-82A3-A5FD78226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096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9CFD40-319C-0A41-BA66-A0AB6F6420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2A13A1-0A88-D928-D599-7572867650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858DB-DF38-3D7A-BF3D-04CCC97AA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BDAC-2AC2-4E4F-B7CD-EADB89EE5B0B}" type="datetimeFigureOut">
              <a:rPr lang="en-US" smtClean="0"/>
              <a:t>11/1/24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B97AF-09A5-F35A-BFD8-496D99285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4E228-F582-A271-077A-082721E7D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759E3-486B-D140-82A3-A5FD78226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858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A7323-0794-16C4-2B78-BEE40BEEF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8F363-0D83-13BB-A9DD-97680D410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62F82-6CA6-24CA-F56F-73270F040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BDAC-2AC2-4E4F-B7CD-EADB89EE5B0B}" type="datetimeFigureOut">
              <a:rPr lang="en-US" smtClean="0"/>
              <a:t>11/1/24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715B3-7768-E576-02AA-42BDA0925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E6957-6FA4-E252-8826-973FFC3B4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759E3-486B-D140-82A3-A5FD78226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52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A7615-B0B4-E6F2-DB14-67F30FBC8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2E3045-29E6-F18D-16D0-A437E10E9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992DBE-30DF-146C-2BC7-AF0ECE921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BDAC-2AC2-4E4F-B7CD-EADB89EE5B0B}" type="datetimeFigureOut">
              <a:rPr lang="en-US" smtClean="0"/>
              <a:t>11/1/24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2B260-C341-4AC4-E526-BCC4B4DB8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0359F-0A26-D37A-3AC5-B63945C60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759E3-486B-D140-82A3-A5FD78226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379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8528B-C725-D916-2996-386FD52E7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4A684-51EB-A710-58A4-3A6EC052B9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072277-32B2-9351-3E45-934D6A9B76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133ABC-1CD9-D0D2-9D9A-B79527683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BDAC-2AC2-4E4F-B7CD-EADB89EE5B0B}" type="datetimeFigureOut">
              <a:rPr lang="en-US" smtClean="0"/>
              <a:t>11/1/24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CAB3B5-E4C5-8447-6C0E-C2AF32E5E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B57395-F5BB-A6EE-9BCC-4ABAB6298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759E3-486B-D140-82A3-A5FD78226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981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2BB69-16CB-5E33-65CE-BA6037AC6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327448-050A-9E4E-F51B-AE39AFDB3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A65F0F-EC50-1DBC-8B5A-287851FF83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12BF62-7FBA-9252-F29F-C9C3FF059F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7EC3EE-6667-48B0-1376-9340F82AED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E77872-D6FD-8B14-61E6-588AB52BD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BDAC-2AC2-4E4F-B7CD-EADB89EE5B0B}" type="datetimeFigureOut">
              <a:rPr lang="en-US" smtClean="0"/>
              <a:t>11/1/24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D01AF7-8B06-8C80-1513-A50512632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F447D8-2AB7-0152-3636-E02C6DE9F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759E3-486B-D140-82A3-A5FD78226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647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4C149-65CC-6A45-6C6B-CC620F5CB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9450AA-4567-8BC8-74B2-267F64370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BDAC-2AC2-4E4F-B7CD-EADB89EE5B0B}" type="datetimeFigureOut">
              <a:rPr lang="en-US" smtClean="0"/>
              <a:t>11/1/24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532ED9-97AA-2B02-CD2D-5BF5BFEB0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9D53EB-A313-0BE5-8495-A96B1B036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759E3-486B-D140-82A3-A5FD78226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17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539E26-3A8D-1E5E-385D-9B6D8EDE9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BDAC-2AC2-4E4F-B7CD-EADB89EE5B0B}" type="datetimeFigureOut">
              <a:rPr lang="en-US" smtClean="0"/>
              <a:t>11/1/24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E4A373-6678-C8F5-099F-A574A0B41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3F657-F920-B45A-A774-8649015F8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759E3-486B-D140-82A3-A5FD78226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883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C49AB-3104-0C8C-DA6C-07F5C4DAC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66EC-DEF2-D3E4-34FD-38B56FC3D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8D9424-BB99-AE74-1E5D-D6481F3E28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36A962-AFDB-80F4-B0FD-C5E7F7106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BDAC-2AC2-4E4F-B7CD-EADB89EE5B0B}" type="datetimeFigureOut">
              <a:rPr lang="en-US" smtClean="0"/>
              <a:t>11/1/24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3CB384-4412-CD0E-B878-D76AE0C37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28BF0D-ADB5-0904-D2D6-90EE55A87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759E3-486B-D140-82A3-A5FD78226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307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C1F5A-7250-CF82-A733-E4347AE04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590BE1-6A68-B552-6BD1-6A8F591107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B4E249-8F39-8CC2-26C7-0505330C43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FD72-1216-19C8-CBD4-9BA41BC1E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BDAC-2AC2-4E4F-B7CD-EADB89EE5B0B}" type="datetimeFigureOut">
              <a:rPr lang="en-US" smtClean="0"/>
              <a:t>11/1/24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44389-7352-E515-FBF0-858652E78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B39DF8-D8C2-B310-2937-A44E52D1B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759E3-486B-D140-82A3-A5FD78226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55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626D80-A9D4-5D89-E479-B2365020B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585BA-F630-09B4-DB5D-251C3ED7A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6B3BA-F8A9-409E-E83F-43027C645B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A2BDAC-2AC2-4E4F-B7CD-EADB89EE5B0B}" type="datetimeFigureOut">
              <a:rPr lang="en-US" smtClean="0"/>
              <a:t>11/1/24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DD89E-DD03-D024-6BE0-5691568A20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DC509-B8D4-BC0A-8E63-9B6191D4BA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6759E3-486B-D140-82A3-A5FD78226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62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number on a white background&#10;&#10;Description automatically generated">
            <a:extLst>
              <a:ext uri="{FF2B5EF4-FFF2-40B4-BE49-F238E27FC236}">
                <a16:creationId xmlns:a16="http://schemas.microsoft.com/office/drawing/2014/main" id="{DE677585-B92E-B9A8-695E-ADF7CE128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238" y="1298703"/>
            <a:ext cx="2753663" cy="131591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65C068B6-61E9-0FFD-A4D5-C77D486A6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620" y="3429000"/>
            <a:ext cx="5295709" cy="3043511"/>
          </a:xfrm>
          <a:prstGeom prst="rect">
            <a:avLst/>
          </a:prstGeom>
        </p:spPr>
      </p:pic>
      <p:pic>
        <p:nvPicPr>
          <p:cNvPr id="15" name="Picture 1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5D3A000-FF6F-5D55-7463-27D879635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36" y="207295"/>
            <a:ext cx="5321796" cy="2764569"/>
          </a:xfrm>
          <a:prstGeom prst="rect">
            <a:avLst/>
          </a:prstGeom>
        </p:spPr>
      </p:pic>
      <p:pic>
        <p:nvPicPr>
          <p:cNvPr id="19" name="Picture 18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11714847-78FC-1F5C-A97D-EE95E1C52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5349" y="107545"/>
            <a:ext cx="2581215" cy="4286324"/>
          </a:xfrm>
          <a:prstGeom prst="rect">
            <a:avLst/>
          </a:prstGeom>
        </p:spPr>
      </p:pic>
      <p:pic>
        <p:nvPicPr>
          <p:cNvPr id="39" name="Picture 3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E3F54BF-ECF0-F5C2-5D82-8CE0AE688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436" y="3429000"/>
            <a:ext cx="4008739" cy="304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997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data science&#10;&#10;Description automatically generated">
            <a:extLst>
              <a:ext uri="{FF2B5EF4-FFF2-40B4-BE49-F238E27FC236}">
                <a16:creationId xmlns:a16="http://schemas.microsoft.com/office/drawing/2014/main" id="{CCBA23EC-08AF-9448-E669-817A86B85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08" y="285017"/>
            <a:ext cx="11165583" cy="575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344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white illustration of a crowd of people&#10;&#10;Description automatically generated">
            <a:extLst>
              <a:ext uri="{FF2B5EF4-FFF2-40B4-BE49-F238E27FC236}">
                <a16:creationId xmlns:a16="http://schemas.microsoft.com/office/drawing/2014/main" id="{E1CA8399-1322-E2EB-0BA5-FCE17E1EB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04" y="2294445"/>
            <a:ext cx="5321796" cy="431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68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C24D7CE-E577-DA2D-4FAF-E2361C546F43}"/>
              </a:ext>
            </a:extLst>
          </p:cNvPr>
          <p:cNvSpPr/>
          <p:nvPr/>
        </p:nvSpPr>
        <p:spPr>
          <a:xfrm>
            <a:off x="-304800" y="-171450"/>
            <a:ext cx="13512800" cy="7215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05D5F00-CD83-72DB-F5D6-2695FB912D1D}"/>
              </a:ext>
            </a:extLst>
          </p:cNvPr>
          <p:cNvSpPr/>
          <p:nvPr/>
        </p:nvSpPr>
        <p:spPr>
          <a:xfrm>
            <a:off x="-152400" y="3035750"/>
            <a:ext cx="12974191" cy="99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aph of blue dots&#10;&#10;Description automatically generated">
            <a:extLst>
              <a:ext uri="{FF2B5EF4-FFF2-40B4-BE49-F238E27FC236}">
                <a16:creationId xmlns:a16="http://schemas.microsoft.com/office/drawing/2014/main" id="{8E47809F-AE58-97D8-57A5-137F1E163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916" y="-171450"/>
            <a:ext cx="4423723" cy="3207200"/>
          </a:xfrm>
          <a:prstGeom prst="rect">
            <a:avLst/>
          </a:prstGeom>
        </p:spPr>
      </p:pic>
      <p:pic>
        <p:nvPicPr>
          <p:cNvPr id="4" name="Picture 3" descr="A diagram of a number of blue dots&#10;&#10;Description automatically generated">
            <a:extLst>
              <a:ext uri="{FF2B5EF4-FFF2-40B4-BE49-F238E27FC236}">
                <a16:creationId xmlns:a16="http://schemas.microsoft.com/office/drawing/2014/main" id="{5958527F-8F7E-1B93-5808-03B2C3AF5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302" y="-171450"/>
            <a:ext cx="4423723" cy="3207200"/>
          </a:xfrm>
          <a:prstGeom prst="rect">
            <a:avLst/>
          </a:prstGeom>
        </p:spPr>
      </p:pic>
      <p:pic>
        <p:nvPicPr>
          <p:cNvPr id="3" name="Picture 2" descr="A graph with blue dots&#10;&#10;Description automatically generated">
            <a:extLst>
              <a:ext uri="{FF2B5EF4-FFF2-40B4-BE49-F238E27FC236}">
                <a16:creationId xmlns:a16="http://schemas.microsoft.com/office/drawing/2014/main" id="{7CC00455-F85D-0BD6-7713-9450065DA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70" y="3820292"/>
            <a:ext cx="4428321" cy="3210534"/>
          </a:xfrm>
          <a:prstGeom prst="rect">
            <a:avLst/>
          </a:prstGeom>
        </p:spPr>
      </p:pic>
      <p:pic>
        <p:nvPicPr>
          <p:cNvPr id="5" name="Picture 4" descr="A graph of blue dots&#10;&#10;Description automatically generated">
            <a:extLst>
              <a:ext uri="{FF2B5EF4-FFF2-40B4-BE49-F238E27FC236}">
                <a16:creationId xmlns:a16="http://schemas.microsoft.com/office/drawing/2014/main" id="{870D5890-2AD8-45F9-9345-50B785EF9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2654" y="3818765"/>
            <a:ext cx="4441555" cy="322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08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E5DD2D4-4BC3-7D9E-3792-078173162E5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BC9C9487-1C8D-CFA7-8BF5-296C91BFD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3" y="124475"/>
            <a:ext cx="4089944" cy="3098132"/>
          </a:xfrm>
          <a:prstGeom prst="rect">
            <a:avLst/>
          </a:prstGeom>
        </p:spPr>
      </p:pic>
      <p:pic>
        <p:nvPicPr>
          <p:cNvPr id="2" name="Picture 1" descr="A graph with lines and text&#10;&#10;Description automatically generated with medium confidence">
            <a:extLst>
              <a:ext uri="{FF2B5EF4-FFF2-40B4-BE49-F238E27FC236}">
                <a16:creationId xmlns:a16="http://schemas.microsoft.com/office/drawing/2014/main" id="{E780DD80-CB2D-5163-B9BA-32C468FE9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3" y="3671377"/>
            <a:ext cx="4638202" cy="3084404"/>
          </a:xfrm>
          <a:prstGeom prst="rect">
            <a:avLst/>
          </a:prstGeom>
        </p:spPr>
      </p:pic>
      <p:pic>
        <p:nvPicPr>
          <p:cNvPr id="5" name="Picture 4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1DD4DBD9-58D5-4AF7-DB45-CF60AC857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212" y="102219"/>
            <a:ext cx="4517963" cy="3106099"/>
          </a:xfrm>
          <a:prstGeom prst="rect">
            <a:avLst/>
          </a:prstGeom>
        </p:spPr>
      </p:pic>
      <p:pic>
        <p:nvPicPr>
          <p:cNvPr id="11" name="Picture 10" descr="A map of a city&#10;&#10;Description automatically generated">
            <a:extLst>
              <a:ext uri="{FF2B5EF4-FFF2-40B4-BE49-F238E27FC236}">
                <a16:creationId xmlns:a16="http://schemas.microsoft.com/office/drawing/2014/main" id="{124F951F-CF7F-F813-A7FE-07951B5D5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3866" y="3573165"/>
            <a:ext cx="4251064" cy="318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81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white text on a white background&#10;&#10;Description automatically generated">
            <a:extLst>
              <a:ext uri="{FF2B5EF4-FFF2-40B4-BE49-F238E27FC236}">
                <a16:creationId xmlns:a16="http://schemas.microsoft.com/office/drawing/2014/main" id="{4CF8DAC6-C025-43B1-E0D3-BCA239217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30" y="503048"/>
            <a:ext cx="5898184" cy="2692401"/>
          </a:xfrm>
          <a:prstGeom prst="rect">
            <a:avLst/>
          </a:prstGeom>
        </p:spPr>
      </p:pic>
      <p:pic>
        <p:nvPicPr>
          <p:cNvPr id="4" name="Picture 3" descr="A map of the united kingdom&#10;&#10;Description automatically generated">
            <a:extLst>
              <a:ext uri="{FF2B5EF4-FFF2-40B4-BE49-F238E27FC236}">
                <a16:creationId xmlns:a16="http://schemas.microsoft.com/office/drawing/2014/main" id="{6F6C0F3B-841C-72E4-1460-A706C4EF0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182" y="3334099"/>
            <a:ext cx="4679160" cy="3523901"/>
          </a:xfrm>
          <a:prstGeom prst="rect">
            <a:avLst/>
          </a:prstGeom>
        </p:spPr>
      </p:pic>
      <p:pic>
        <p:nvPicPr>
          <p:cNvPr id="6" name="Picture 5" descr="A map of a city&#10;&#10;Description automatically generated">
            <a:extLst>
              <a:ext uri="{FF2B5EF4-FFF2-40B4-BE49-F238E27FC236}">
                <a16:creationId xmlns:a16="http://schemas.microsoft.com/office/drawing/2014/main" id="{4EF78082-0984-A8F1-FDEF-30400ADEB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885" y="3556000"/>
            <a:ext cx="5768457" cy="3144009"/>
          </a:xfrm>
          <a:prstGeom prst="rect">
            <a:avLst/>
          </a:prstGeom>
        </p:spPr>
      </p:pic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B7BC53EA-52B5-5026-9262-933703EEF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8183" y="28576"/>
            <a:ext cx="4679159" cy="300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23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21DC139-CE19-EDB1-63B1-FBE943034E85}"/>
              </a:ext>
            </a:extLst>
          </p:cNvPr>
          <p:cNvSpPr/>
          <p:nvPr/>
        </p:nvSpPr>
        <p:spPr>
          <a:xfrm>
            <a:off x="293910" y="1905000"/>
            <a:ext cx="2808514" cy="1349829"/>
          </a:xfrm>
          <a:prstGeom prst="roundRect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Deaths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E68FE92-352B-9D8A-9444-617713ECCE51}"/>
              </a:ext>
            </a:extLst>
          </p:cNvPr>
          <p:cNvSpPr/>
          <p:nvPr/>
        </p:nvSpPr>
        <p:spPr>
          <a:xfrm>
            <a:off x="293910" y="3429000"/>
            <a:ext cx="2808514" cy="1349829"/>
          </a:xfrm>
          <a:prstGeom prst="roundRect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Non-Deaths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A717B1-655A-7028-36A9-0A1A5334094C}"/>
              </a:ext>
            </a:extLst>
          </p:cNvPr>
          <p:cNvSpPr/>
          <p:nvPr/>
        </p:nvSpPr>
        <p:spPr>
          <a:xfrm>
            <a:off x="3276595" y="381000"/>
            <a:ext cx="2808514" cy="1349829"/>
          </a:xfrm>
          <a:prstGeom prst="roundRect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Near Sewer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36CB9AE-4CD3-F23C-555F-3A9D3FE6A271}"/>
              </a:ext>
            </a:extLst>
          </p:cNvPr>
          <p:cNvSpPr/>
          <p:nvPr/>
        </p:nvSpPr>
        <p:spPr>
          <a:xfrm>
            <a:off x="6237509" y="381000"/>
            <a:ext cx="2808514" cy="1349829"/>
          </a:xfrm>
          <a:prstGeom prst="roundRect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Far from Sewer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921353C-4FD2-82AD-1917-3A52FC3E7144}"/>
              </a:ext>
            </a:extLst>
          </p:cNvPr>
          <p:cNvSpPr/>
          <p:nvPr/>
        </p:nvSpPr>
        <p:spPr>
          <a:xfrm>
            <a:off x="3276595" y="1905000"/>
            <a:ext cx="2808514" cy="1349829"/>
          </a:xfrm>
          <a:prstGeom prst="roundRect">
            <a:avLst/>
          </a:prstGeom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Houses that were near a sewer and had people that died from cholera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15CC436-FFEE-4291-24E6-D0322F73AAD8}"/>
              </a:ext>
            </a:extLst>
          </p:cNvPr>
          <p:cNvSpPr/>
          <p:nvPr/>
        </p:nvSpPr>
        <p:spPr>
          <a:xfrm>
            <a:off x="3276595" y="3429000"/>
            <a:ext cx="2808514" cy="1349829"/>
          </a:xfrm>
          <a:prstGeom prst="roundRect">
            <a:avLst/>
          </a:prstGeom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Houses that were near a sewer that did not have deaths from cholera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21830D8-58E6-D39C-F8DA-7502F7D9D864}"/>
              </a:ext>
            </a:extLst>
          </p:cNvPr>
          <p:cNvSpPr/>
          <p:nvPr/>
        </p:nvSpPr>
        <p:spPr>
          <a:xfrm>
            <a:off x="6237509" y="1905000"/>
            <a:ext cx="2808514" cy="1349829"/>
          </a:xfrm>
          <a:prstGeom prst="roundRect">
            <a:avLst/>
          </a:prstGeom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Houses that were far from a sewer and had people that died from cholera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69C0BA7-FC68-172A-54EE-218F443689A9}"/>
              </a:ext>
            </a:extLst>
          </p:cNvPr>
          <p:cNvSpPr/>
          <p:nvPr/>
        </p:nvSpPr>
        <p:spPr>
          <a:xfrm>
            <a:off x="6237509" y="3429000"/>
            <a:ext cx="2808514" cy="1349829"/>
          </a:xfrm>
          <a:prstGeom prst="roundRect">
            <a:avLst/>
          </a:prstGeom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Houses that were far from a sewer that did not have deaths from cholera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D7279C5-CD9F-3F75-0E54-268D9C69DCE4}"/>
              </a:ext>
            </a:extLst>
          </p:cNvPr>
          <p:cNvSpPr/>
          <p:nvPr/>
        </p:nvSpPr>
        <p:spPr>
          <a:xfrm>
            <a:off x="3276595" y="4953000"/>
            <a:ext cx="2808514" cy="1349829"/>
          </a:xfrm>
          <a:prstGeom prst="roundRect">
            <a:avLst/>
          </a:prstGeom>
          <a:ln w="762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Total houses that were near a sewer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249CEF4-2A47-D64F-5AFA-9D5C89E5458C}"/>
              </a:ext>
            </a:extLst>
          </p:cNvPr>
          <p:cNvSpPr/>
          <p:nvPr/>
        </p:nvSpPr>
        <p:spPr>
          <a:xfrm>
            <a:off x="6259280" y="4953000"/>
            <a:ext cx="2808514" cy="1349829"/>
          </a:xfrm>
          <a:prstGeom prst="roundRect">
            <a:avLst/>
          </a:prstGeom>
          <a:ln w="762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Total houses that were far from a sewer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0E5385D-1D0C-912F-F194-2B9DA72B2CDD}"/>
              </a:ext>
            </a:extLst>
          </p:cNvPr>
          <p:cNvSpPr/>
          <p:nvPr/>
        </p:nvSpPr>
        <p:spPr>
          <a:xfrm>
            <a:off x="9220194" y="4953000"/>
            <a:ext cx="2808514" cy="1349829"/>
          </a:xfrm>
          <a:prstGeom prst="round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Total houses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1672F4E-53F1-7114-76EA-3D12D3188843}"/>
              </a:ext>
            </a:extLst>
          </p:cNvPr>
          <p:cNvSpPr/>
          <p:nvPr/>
        </p:nvSpPr>
        <p:spPr>
          <a:xfrm>
            <a:off x="9220194" y="1905000"/>
            <a:ext cx="2808514" cy="1349829"/>
          </a:xfrm>
          <a:prstGeom prst="roundRect">
            <a:avLst/>
          </a:prstGeom>
          <a:ln w="762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Total houses that had deaths from cholera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0BB4E48-7F3B-A163-BA86-195A4977A08F}"/>
              </a:ext>
            </a:extLst>
          </p:cNvPr>
          <p:cNvSpPr/>
          <p:nvPr/>
        </p:nvSpPr>
        <p:spPr>
          <a:xfrm>
            <a:off x="9220194" y="3429000"/>
            <a:ext cx="2808514" cy="1349829"/>
          </a:xfrm>
          <a:prstGeom prst="roundRect">
            <a:avLst/>
          </a:prstGeom>
          <a:ln w="762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Total houses that did not have deaths from cholera</a:t>
            </a:r>
          </a:p>
        </p:txBody>
      </p:sp>
    </p:spTree>
    <p:extLst>
      <p:ext uri="{BB962C8B-B14F-4D97-AF65-F5344CB8AC3E}">
        <p14:creationId xmlns:p14="http://schemas.microsoft.com/office/powerpoint/2010/main" val="893676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21DC139-CE19-EDB1-63B1-FBE943034E85}"/>
              </a:ext>
            </a:extLst>
          </p:cNvPr>
          <p:cNvSpPr/>
          <p:nvPr/>
        </p:nvSpPr>
        <p:spPr>
          <a:xfrm>
            <a:off x="293910" y="1905000"/>
            <a:ext cx="2808514" cy="1349829"/>
          </a:xfrm>
          <a:prstGeom prst="roundRect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Deaths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E68FE92-352B-9D8A-9444-617713ECCE51}"/>
              </a:ext>
            </a:extLst>
          </p:cNvPr>
          <p:cNvSpPr/>
          <p:nvPr/>
        </p:nvSpPr>
        <p:spPr>
          <a:xfrm>
            <a:off x="293910" y="3429000"/>
            <a:ext cx="2808514" cy="1349829"/>
          </a:xfrm>
          <a:prstGeom prst="roundRect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Non-Deaths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A717B1-655A-7028-36A9-0A1A5334094C}"/>
              </a:ext>
            </a:extLst>
          </p:cNvPr>
          <p:cNvSpPr/>
          <p:nvPr/>
        </p:nvSpPr>
        <p:spPr>
          <a:xfrm>
            <a:off x="3276595" y="381000"/>
            <a:ext cx="2808514" cy="1349829"/>
          </a:xfrm>
          <a:prstGeom prst="roundRect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Near the Broad Street Pump (BSP)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36CB9AE-4CD3-F23C-555F-3A9D3FE6A271}"/>
              </a:ext>
            </a:extLst>
          </p:cNvPr>
          <p:cNvSpPr/>
          <p:nvPr/>
        </p:nvSpPr>
        <p:spPr>
          <a:xfrm>
            <a:off x="6237509" y="381000"/>
            <a:ext cx="2808514" cy="1349829"/>
          </a:xfrm>
          <a:prstGeom prst="roundRect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Far from the Broad Street Pump (BSP)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921353C-4FD2-82AD-1917-3A52FC3E7144}"/>
              </a:ext>
            </a:extLst>
          </p:cNvPr>
          <p:cNvSpPr/>
          <p:nvPr/>
        </p:nvSpPr>
        <p:spPr>
          <a:xfrm>
            <a:off x="3276595" y="1905000"/>
            <a:ext cx="2808514" cy="1349829"/>
          </a:xfrm>
          <a:prstGeom prst="roundRect">
            <a:avLst/>
          </a:prstGeom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Houses that were near the BSP and had people that died from cholera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15CC436-FFEE-4291-24E6-D0322F73AAD8}"/>
              </a:ext>
            </a:extLst>
          </p:cNvPr>
          <p:cNvSpPr/>
          <p:nvPr/>
        </p:nvSpPr>
        <p:spPr>
          <a:xfrm>
            <a:off x="3276595" y="3429000"/>
            <a:ext cx="2808514" cy="1349829"/>
          </a:xfrm>
          <a:prstGeom prst="roundRect">
            <a:avLst/>
          </a:prstGeom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Houses that were near the BSP that did not have deaths from cholera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21830D8-58E6-D39C-F8DA-7502F7D9D864}"/>
              </a:ext>
            </a:extLst>
          </p:cNvPr>
          <p:cNvSpPr/>
          <p:nvPr/>
        </p:nvSpPr>
        <p:spPr>
          <a:xfrm>
            <a:off x="6237509" y="1905000"/>
            <a:ext cx="2808514" cy="1349829"/>
          </a:xfrm>
          <a:prstGeom prst="roundRect">
            <a:avLst/>
          </a:prstGeom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Houses that were far from the BSP and had people that died from cholera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69C0BA7-FC68-172A-54EE-218F443689A9}"/>
              </a:ext>
            </a:extLst>
          </p:cNvPr>
          <p:cNvSpPr/>
          <p:nvPr/>
        </p:nvSpPr>
        <p:spPr>
          <a:xfrm>
            <a:off x="6237509" y="3429000"/>
            <a:ext cx="2808514" cy="1349829"/>
          </a:xfrm>
          <a:prstGeom prst="roundRect">
            <a:avLst/>
          </a:prstGeom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Houses that were far from the BSP that did not have deaths from cholera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D7279C5-CD9F-3F75-0E54-268D9C69DCE4}"/>
              </a:ext>
            </a:extLst>
          </p:cNvPr>
          <p:cNvSpPr/>
          <p:nvPr/>
        </p:nvSpPr>
        <p:spPr>
          <a:xfrm>
            <a:off x="3276595" y="4953000"/>
            <a:ext cx="2808514" cy="1349829"/>
          </a:xfrm>
          <a:prstGeom prst="roundRect">
            <a:avLst/>
          </a:prstGeom>
          <a:ln w="762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Total houses that were near the BSP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249CEF4-2A47-D64F-5AFA-9D5C89E5458C}"/>
              </a:ext>
            </a:extLst>
          </p:cNvPr>
          <p:cNvSpPr/>
          <p:nvPr/>
        </p:nvSpPr>
        <p:spPr>
          <a:xfrm>
            <a:off x="6259280" y="4953000"/>
            <a:ext cx="2808514" cy="1349829"/>
          </a:xfrm>
          <a:prstGeom prst="roundRect">
            <a:avLst/>
          </a:prstGeom>
          <a:ln w="762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Total houses that were far from the BSP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0E5385D-1D0C-912F-F194-2B9DA72B2CDD}"/>
              </a:ext>
            </a:extLst>
          </p:cNvPr>
          <p:cNvSpPr/>
          <p:nvPr/>
        </p:nvSpPr>
        <p:spPr>
          <a:xfrm>
            <a:off x="9220194" y="4953000"/>
            <a:ext cx="2808514" cy="1349829"/>
          </a:xfrm>
          <a:prstGeom prst="round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Total houses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1672F4E-53F1-7114-76EA-3D12D3188843}"/>
              </a:ext>
            </a:extLst>
          </p:cNvPr>
          <p:cNvSpPr/>
          <p:nvPr/>
        </p:nvSpPr>
        <p:spPr>
          <a:xfrm>
            <a:off x="9220194" y="1905000"/>
            <a:ext cx="2808514" cy="1349829"/>
          </a:xfrm>
          <a:prstGeom prst="roundRect">
            <a:avLst/>
          </a:prstGeom>
          <a:ln w="762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Total houses that had deaths from cholera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0BB4E48-7F3B-A163-BA86-195A4977A08F}"/>
              </a:ext>
            </a:extLst>
          </p:cNvPr>
          <p:cNvSpPr/>
          <p:nvPr/>
        </p:nvSpPr>
        <p:spPr>
          <a:xfrm>
            <a:off x="9220194" y="3429000"/>
            <a:ext cx="2808514" cy="1349829"/>
          </a:xfrm>
          <a:prstGeom prst="roundRect">
            <a:avLst/>
          </a:prstGeom>
          <a:ln w="762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Total houses that did not have deaths from cholera</a:t>
            </a:r>
          </a:p>
        </p:txBody>
      </p:sp>
    </p:spTree>
    <p:extLst>
      <p:ext uri="{BB962C8B-B14F-4D97-AF65-F5344CB8AC3E}">
        <p14:creationId xmlns:p14="http://schemas.microsoft.com/office/powerpoint/2010/main" val="3383696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21DC139-CE19-EDB1-63B1-FBE943034E85}"/>
              </a:ext>
            </a:extLst>
          </p:cNvPr>
          <p:cNvSpPr/>
          <p:nvPr/>
        </p:nvSpPr>
        <p:spPr>
          <a:xfrm>
            <a:off x="293910" y="1905000"/>
            <a:ext cx="2808514" cy="1349829"/>
          </a:xfrm>
          <a:prstGeom prst="roundRect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Deaths in 1849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E68FE92-352B-9D8A-9444-617713ECCE51}"/>
              </a:ext>
            </a:extLst>
          </p:cNvPr>
          <p:cNvSpPr/>
          <p:nvPr/>
        </p:nvSpPr>
        <p:spPr>
          <a:xfrm>
            <a:off x="293910" y="3429000"/>
            <a:ext cx="2808514" cy="1349829"/>
          </a:xfrm>
          <a:prstGeom prst="roundRect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Deaths in 1854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A717B1-655A-7028-36A9-0A1A5334094C}"/>
              </a:ext>
            </a:extLst>
          </p:cNvPr>
          <p:cNvSpPr/>
          <p:nvPr/>
        </p:nvSpPr>
        <p:spPr>
          <a:xfrm>
            <a:off x="3276595" y="381000"/>
            <a:ext cx="2808514" cy="1349829"/>
          </a:xfrm>
          <a:prstGeom prst="roundRect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Subdistricts supplied mostly by Lambeth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36CB9AE-4CD3-F23C-555F-3A9D3FE6A271}"/>
              </a:ext>
            </a:extLst>
          </p:cNvPr>
          <p:cNvSpPr/>
          <p:nvPr/>
        </p:nvSpPr>
        <p:spPr>
          <a:xfrm>
            <a:off x="6237509" y="381000"/>
            <a:ext cx="2808514" cy="1349829"/>
          </a:xfrm>
          <a:prstGeom prst="roundRect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Subdistricts supplied mostly by Southwark &amp; Vauxhall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921353C-4FD2-82AD-1917-3A52FC3E7144}"/>
              </a:ext>
            </a:extLst>
          </p:cNvPr>
          <p:cNvSpPr/>
          <p:nvPr/>
        </p:nvSpPr>
        <p:spPr>
          <a:xfrm>
            <a:off x="3276595" y="1905000"/>
            <a:ext cx="2808514" cy="1349829"/>
          </a:xfrm>
          <a:prstGeom prst="roundRect">
            <a:avLst/>
          </a:prstGeom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Deaths in subdistricts supplied by Lambeth in 1849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15CC436-FFEE-4291-24E6-D0322F73AAD8}"/>
              </a:ext>
            </a:extLst>
          </p:cNvPr>
          <p:cNvSpPr/>
          <p:nvPr/>
        </p:nvSpPr>
        <p:spPr>
          <a:xfrm>
            <a:off x="3276595" y="3429000"/>
            <a:ext cx="2808514" cy="1349829"/>
          </a:xfrm>
          <a:prstGeom prst="roundRect">
            <a:avLst/>
          </a:prstGeom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Deaths in subdistricts supplied by Lambeth in 1854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21830D8-58E6-D39C-F8DA-7502F7D9D864}"/>
              </a:ext>
            </a:extLst>
          </p:cNvPr>
          <p:cNvSpPr/>
          <p:nvPr/>
        </p:nvSpPr>
        <p:spPr>
          <a:xfrm>
            <a:off x="6237509" y="1905000"/>
            <a:ext cx="2808514" cy="1349829"/>
          </a:xfrm>
          <a:prstGeom prst="roundRect">
            <a:avLst/>
          </a:prstGeom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Deaths in subdistricts supplied by Southwark &amp; Vauxhall in 1849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69C0BA7-FC68-172A-54EE-218F443689A9}"/>
              </a:ext>
            </a:extLst>
          </p:cNvPr>
          <p:cNvSpPr/>
          <p:nvPr/>
        </p:nvSpPr>
        <p:spPr>
          <a:xfrm>
            <a:off x="6237509" y="3429000"/>
            <a:ext cx="2808514" cy="1349829"/>
          </a:xfrm>
          <a:prstGeom prst="roundRect">
            <a:avLst/>
          </a:prstGeom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Deaths in subdistricts supplied by Southwark &amp; Vauxhall in 1854</a:t>
            </a:r>
          </a:p>
        </p:txBody>
      </p:sp>
    </p:spTree>
    <p:extLst>
      <p:ext uri="{BB962C8B-B14F-4D97-AF65-F5344CB8AC3E}">
        <p14:creationId xmlns:p14="http://schemas.microsoft.com/office/powerpoint/2010/main" val="2196299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254</Words>
  <Application>Microsoft Macintosh PowerPoint</Application>
  <PresentationFormat>Widescreen</PresentationFormat>
  <Paragraphs>34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Evelyn Campbell, Ph.D.</dc:creator>
  <cp:lastModifiedBy>Evelyn Campbell, Ph.D.</cp:lastModifiedBy>
  <cp:revision>3</cp:revision>
  <cp:lastPrinted>2024-11-01T16:37:18Z</cp:lastPrinted>
  <dcterms:created xsi:type="dcterms:W3CDTF">2024-11-01T15:05:44Z</dcterms:created>
  <dcterms:modified xsi:type="dcterms:W3CDTF">2024-11-01T16:37:21Z</dcterms:modified>
</cp:coreProperties>
</file>